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14" r:id="rId3"/>
    <p:sldId id="302" r:id="rId4"/>
    <p:sldId id="282" r:id="rId5"/>
    <p:sldId id="283" r:id="rId6"/>
    <p:sldId id="300" r:id="rId7"/>
    <p:sldId id="336" r:id="rId8"/>
    <p:sldId id="337" r:id="rId9"/>
    <p:sldId id="338" r:id="rId10"/>
    <p:sldId id="31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07" r:id="rId24"/>
    <p:sldId id="347" r:id="rId25"/>
    <p:sldId id="348" r:id="rId26"/>
    <p:sldId id="349" r:id="rId27"/>
    <p:sldId id="350" r:id="rId28"/>
    <p:sldId id="351" r:id="rId29"/>
    <p:sldId id="352" r:id="rId30"/>
    <p:sldId id="308" r:id="rId31"/>
    <p:sldId id="321" r:id="rId32"/>
    <p:sldId id="322" r:id="rId33"/>
    <p:sldId id="323" r:id="rId34"/>
    <p:sldId id="318" r:id="rId35"/>
    <p:sldId id="316" r:id="rId36"/>
    <p:sldId id="309" r:id="rId37"/>
    <p:sldId id="340" r:id="rId38"/>
    <p:sldId id="313" r:id="rId39"/>
    <p:sldId id="339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914BB775-F5BA-48B2-A2B2-33E0AB02C55E}" type="presOf" srcId="{C074042F-3E1C-492D-8D05-40BEFF5542DC}" destId="{A036B9BB-5F50-406A-B435-A6902B8593D6}" srcOrd="0" destOrd="0" presId="urn:microsoft.com/office/officeart/2005/8/layout/vProcess5"/>
    <dgm:cxn modelId="{9CC2698D-7EF2-4DE9-95CB-2001850D7849}" type="presOf" srcId="{DB4A6813-A056-45DE-A027-EB6AAEDBCC8B}" destId="{83FDEDF4-7257-4EAD-9F8B-A58A05F28DCC}" srcOrd="0" destOrd="0" presId="urn:microsoft.com/office/officeart/2005/8/layout/vProcess5"/>
    <dgm:cxn modelId="{9B36C2A7-C87A-42CA-BD1D-E89E9939DD53}" type="presOf" srcId="{EBDC829C-003E-47C1-9439-89B564CA5D33}" destId="{4EE283AA-27AA-4759-8088-C66346344102}" srcOrd="0" destOrd="0" presId="urn:microsoft.com/office/officeart/2005/8/layout/vProcess5"/>
    <dgm:cxn modelId="{7A7F9EB5-3B2F-4569-8D55-06ACF2AC3FFD}" type="presOf" srcId="{C074042F-3E1C-492D-8D05-40BEFF5542DC}" destId="{830F40B3-A339-4751-8FC4-C8E35777C883}" srcOrd="1" destOrd="0" presId="urn:microsoft.com/office/officeart/2005/8/layout/vProcess5"/>
    <dgm:cxn modelId="{41E0D2B8-3FE6-4962-B78F-1D8B64EFF0EC}" type="presOf" srcId="{651F39DA-4D86-4024-8FCE-81F529E9D2DC}" destId="{07E6A50C-54A7-4A73-8861-2D8A5F61DF9E}" srcOrd="0" destOrd="0" presId="urn:microsoft.com/office/officeart/2005/8/layout/vProcess5"/>
    <dgm:cxn modelId="{AAD8FEBE-C91A-4AC6-995D-C3998CAC958F}" type="presOf" srcId="{EBDC829C-003E-47C1-9439-89B564CA5D33}" destId="{1A6AD3A3-B9B0-40E0-BE49-8F9CB58CD6D6}" srcOrd="1" destOrd="0" presId="urn:microsoft.com/office/officeart/2005/8/layout/vProcess5"/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8B82A863-F87F-4D63-A8B6-68086E0E0798}" type="presParOf" srcId="{83FDEDF4-7257-4EAD-9F8B-A58A05F28DCC}" destId="{CB22F34E-BC4C-4996-80CE-BEDB2BBA13B7}" srcOrd="0" destOrd="0" presId="urn:microsoft.com/office/officeart/2005/8/layout/vProcess5"/>
    <dgm:cxn modelId="{F9FEF19E-1065-4008-AF73-E7F4D961CFFD}" type="presParOf" srcId="{83FDEDF4-7257-4EAD-9F8B-A58A05F28DCC}" destId="{4EE283AA-27AA-4759-8088-C66346344102}" srcOrd="1" destOrd="0" presId="urn:microsoft.com/office/officeart/2005/8/layout/vProcess5"/>
    <dgm:cxn modelId="{CAE92426-1D34-4BA5-89B8-34706D99D707}" type="presParOf" srcId="{83FDEDF4-7257-4EAD-9F8B-A58A05F28DCC}" destId="{A036B9BB-5F50-406A-B435-A6902B8593D6}" srcOrd="2" destOrd="0" presId="urn:microsoft.com/office/officeart/2005/8/layout/vProcess5"/>
    <dgm:cxn modelId="{C46D31DA-928C-403F-8AF0-209F7D96D142}" type="presParOf" srcId="{83FDEDF4-7257-4EAD-9F8B-A58A05F28DCC}" destId="{07E6A50C-54A7-4A73-8861-2D8A5F61DF9E}" srcOrd="3" destOrd="0" presId="urn:microsoft.com/office/officeart/2005/8/layout/vProcess5"/>
    <dgm:cxn modelId="{1F817D9E-C3F8-4C40-8349-B8C4C201FE5A}" type="presParOf" srcId="{83FDEDF4-7257-4EAD-9F8B-A58A05F28DCC}" destId="{1A6AD3A3-B9B0-40E0-BE49-8F9CB58CD6D6}" srcOrd="4" destOrd="0" presId="urn:microsoft.com/office/officeart/2005/8/layout/vProcess5"/>
    <dgm:cxn modelId="{FFE4E0E5-A504-465A-BE65-97D93AA25B14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/>
            <a:t>Школьный </a:t>
          </a:r>
          <a:r>
            <a:rPr lang="ru-RU" dirty="0" err="1"/>
            <a:t>Кванториум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3AA-27AA-4759-8088-C66346344102}">
      <dsp:nvSpPr>
        <dsp:cNvPr id="0" name=""/>
        <dsp:cNvSpPr/>
      </dsp:nvSpPr>
      <dsp:spPr>
        <a:xfrm>
          <a:off x="0" y="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Учебные предметы</a:t>
          </a:r>
        </a:p>
      </dsp:txBody>
      <dsp:txXfrm>
        <a:off x="41294" y="41294"/>
        <a:ext cx="3674609" cy="1327286"/>
      </dsp:txXfrm>
    </dsp:sp>
    <dsp:sp modelId="{A036B9BB-5F50-406A-B435-A6902B8593D6}">
      <dsp:nvSpPr>
        <dsp:cNvPr id="0" name=""/>
        <dsp:cNvSpPr/>
      </dsp:nvSpPr>
      <dsp:spPr>
        <a:xfrm>
          <a:off x="905616" y="172318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Внеурочная деятельность</a:t>
          </a:r>
        </a:p>
      </dsp:txBody>
      <dsp:txXfrm>
        <a:off x="946910" y="1764474"/>
        <a:ext cx="3227202" cy="1327286"/>
      </dsp:txXfrm>
    </dsp:sp>
    <dsp:sp modelId="{07E6A50C-54A7-4A73-8861-2D8A5F61DF9E}">
      <dsp:nvSpPr>
        <dsp:cNvPr id="0" name=""/>
        <dsp:cNvSpPr/>
      </dsp:nvSpPr>
      <dsp:spPr>
        <a:xfrm>
          <a:off x="4215407" y="1108318"/>
          <a:ext cx="916418" cy="916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421601" y="1108318"/>
        <a:ext cx="504030" cy="68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7789E-F4FF-4BED-8F92-62111FEA8596}">
      <dsp:nvSpPr>
        <dsp:cNvPr id="0" name=""/>
        <dsp:cNvSpPr/>
      </dsp:nvSpPr>
      <dsp:spPr>
        <a:xfrm rot="5400000">
          <a:off x="-243613" y="245133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Федеральный оператор</a:t>
          </a:r>
        </a:p>
      </dsp:txBody>
      <dsp:txXfrm rot="-5400000">
        <a:off x="1" y="569951"/>
        <a:ext cx="1136864" cy="487228"/>
      </dsp:txXfrm>
    </dsp:sp>
    <dsp:sp modelId="{76262831-D40B-4F4B-9EF4-1924B1D8A240}">
      <dsp:nvSpPr>
        <dsp:cNvPr id="0" name=""/>
        <dsp:cNvSpPr/>
      </dsp:nvSpPr>
      <dsp:spPr>
        <a:xfrm rot="5400000">
          <a:off x="5150635" y="-4012251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Организационно-техническое и информационное сопровождение;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Методическая поддержка и мониторинг.</a:t>
          </a:r>
        </a:p>
      </dsp:txBody>
      <dsp:txXfrm rot="-5400000">
        <a:off x="1136865" y="53052"/>
        <a:ext cx="9031668" cy="952594"/>
      </dsp:txXfrm>
    </dsp:sp>
    <dsp:sp modelId="{D1FBC634-4A25-4704-BBE5-96EAA3D814EA}">
      <dsp:nvSpPr>
        <dsp:cNvPr id="0" name=""/>
        <dsp:cNvSpPr/>
      </dsp:nvSpPr>
      <dsp:spPr>
        <a:xfrm rot="5400000">
          <a:off x="-243613" y="1783491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Региональный координатор</a:t>
          </a:r>
        </a:p>
      </dsp:txBody>
      <dsp:txXfrm rot="-5400000">
        <a:off x="1" y="2108309"/>
        <a:ext cx="1136864" cy="487228"/>
      </dsp:txXfrm>
    </dsp:sp>
    <dsp:sp modelId="{7BDAE85A-04F5-4C7B-9B9C-039F2A317BC4}">
      <dsp:nvSpPr>
        <dsp:cNvPr id="0" name=""/>
        <dsp:cNvSpPr/>
      </dsp:nvSpPr>
      <dsp:spPr>
        <a:xfrm rot="5400000">
          <a:off x="5047259" y="-2473893"/>
          <a:ext cx="1262411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Инфраструктурные листы и организация закупок;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Соблюдение условий соответствия образовательных организаций требованиям;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Организация повышения квалификации педагогов;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 rot="-5400000">
        <a:off x="1136864" y="1498128"/>
        <a:ext cx="9021575" cy="1139159"/>
      </dsp:txXfrm>
    </dsp:sp>
    <dsp:sp modelId="{7FBEDD0F-5942-40B7-B394-33ECE0EF8318}">
      <dsp:nvSpPr>
        <dsp:cNvPr id="0" name=""/>
        <dsp:cNvSpPr/>
      </dsp:nvSpPr>
      <dsp:spPr>
        <a:xfrm rot="5400000">
          <a:off x="-243613" y="3218474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Школьный </a:t>
          </a:r>
          <a:r>
            <a:rPr lang="ru-RU" sz="1300" kern="1200" dirty="0" err="1"/>
            <a:t>Кванториум</a:t>
          </a:r>
          <a:endParaRPr lang="ru-RU" sz="1300" kern="1200" dirty="0"/>
        </a:p>
      </dsp:txBody>
      <dsp:txXfrm rot="-5400000">
        <a:off x="1" y="3543292"/>
        <a:ext cx="1136864" cy="487228"/>
      </dsp:txXfrm>
    </dsp:sp>
    <dsp:sp modelId="{7319BB6F-7126-4016-9354-E7AE39E40A64}">
      <dsp:nvSpPr>
        <dsp:cNvPr id="0" name=""/>
        <dsp:cNvSpPr/>
      </dsp:nvSpPr>
      <dsp:spPr>
        <a:xfrm rot="5400000">
          <a:off x="5150635" y="-1038910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Организация образовательной деятельности с использованием нового оборудования;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Достижение показателей эффективности и качества образования;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Взаимодействие с </a:t>
          </a:r>
          <a:r>
            <a:rPr lang="ru-RU" sz="1700" kern="1200" dirty="0" err="1"/>
            <a:t>Кванториумами</a:t>
          </a:r>
          <a:r>
            <a:rPr lang="ru-RU" sz="1700" kern="1200" dirty="0"/>
            <a:t>, ИТ-кубами, иными центрами.</a:t>
          </a:r>
        </a:p>
      </dsp:txBody>
      <dsp:txXfrm rot="-5400000">
        <a:off x="1136865" y="3026393"/>
        <a:ext cx="9031668" cy="9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9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t="15933" r="32188" b="28665"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16053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t="15933" r="32188" b="28665"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6265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ais@apkpro.ru" TargetMode="External"/><Relationship Id="rId2" Type="http://schemas.openxmlformats.org/officeDocument/2006/relationships/hyperlink" Target="mailto:ivanovaa@apkpr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semenukge@apkpro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gif"/><Relationship Id="rId7" Type="http://schemas.openxmlformats.org/officeDocument/2006/relationships/image" Target="../media/image59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68.gif"/><Relationship Id="rId2" Type="http://schemas.openxmlformats.org/officeDocument/2006/relationships/image" Target="../media/image63.gif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64.gif"/><Relationship Id="rId15" Type="http://schemas.openxmlformats.org/officeDocument/2006/relationships/image" Target="../media/image48.png"/><Relationship Id="rId10" Type="http://schemas.openxmlformats.org/officeDocument/2006/relationships/image" Target="../media/image67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70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69.jpeg"/><Relationship Id="rId10" Type="http://schemas.openxmlformats.org/officeDocument/2006/relationships/image" Target="../media/image73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image" Target="../media/image14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/>
              <a:t>Методические рекомендации Минпросвещения России по созданию Центров «Точка роста»: </a:t>
            </a:r>
            <a:r>
              <a:rPr lang="ru-RU" dirty="0"/>
              <a:t>идеология, нормативная основа, образовательная деятельность.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15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Методические рекомендации</a:t>
            </a:r>
            <a:endParaRPr sz="2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02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r>
              <a:rPr lang="ru-RU" dirty="0"/>
              <a:t>Одновременно </a:t>
            </a:r>
            <a:r>
              <a:rPr lang="ru-RU" b="1" dirty="0">
                <a:solidFill>
                  <a:srgbClr val="FF0000"/>
                </a:solidFill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/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r>
              <a:rPr lang="ru-RU" dirty="0"/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8F554E8-D457-9840-B079-23FD359258F1}"/>
              </a:ext>
            </a:extLst>
          </p:cNvPr>
          <p:cNvGraphicFramePr/>
          <p:nvPr>
            <p:extLst/>
          </p:nvPr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8116963" y="5827090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min </a:t>
            </a:r>
            <a:r>
              <a:rPr lang="ru-RU" sz="4800" dirty="0">
                <a:solidFill>
                  <a:srgbClr val="FF0000"/>
                </a:solidFill>
              </a:rPr>
              <a:t>300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82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537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 созданию Центров «Точка роста»: идеология, нормативная основа, образовательная деятельность</a:t>
            </a:r>
            <a:r>
              <a:rPr lang="en-US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порядке формирования инфраструктурных листов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рекомендациях по оформлению и зонированию   помещений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«Точка роста».</a:t>
            </a:r>
            <a:endParaRPr lang="en-US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Дорожная карта проекта, информационные ресурсы и каналы коммуникаций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профессиональных сообществ Центров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7667588-DC0A-AC4F-9A81-D5ACC16F5D81}"/>
              </a:ext>
            </a:extLst>
          </p:cNvPr>
          <p:cNvGraphicFramePr/>
          <p:nvPr>
            <p:extLst/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:a16="http://schemas.microsoft.com/office/drawing/2014/main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83767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могут быть запрошены дополнительные документы (в том числе бухгалтерские документы)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5925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298" y="331209"/>
            <a:ext cx="63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299" y="1360974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:a16="http://schemas.microsoft.com/office/drawing/2014/main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:a16="http://schemas.microsoft.com/office/drawing/2014/main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:a16="http://schemas.microsoft.com/office/drawing/2014/main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4742" y="1346873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742" y="2490443"/>
            <a:ext cx="462878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51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727EB2A-6F11-48AA-BFBC-B35069C946B8}"/>
              </a:ext>
            </a:extLst>
          </p:cNvPr>
          <p:cNvSpPr txBox="1">
            <a:spLocks/>
          </p:cNvSpPr>
          <p:nvPr/>
        </p:nvSpPr>
        <p:spPr>
          <a:xfrm>
            <a:off x="1524000" y="1842746"/>
            <a:ext cx="4127269" cy="387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ED260C1-4AB8-4EC6-89D1-4A69263B5ECF}"/>
              </a:ext>
            </a:extLst>
          </p:cNvPr>
          <p:cNvSpPr txBox="1">
            <a:spLocks/>
          </p:cNvSpPr>
          <p:nvPr/>
        </p:nvSpPr>
        <p:spPr>
          <a:xfrm>
            <a:off x="5798244" y="1791002"/>
            <a:ext cx="4036407" cy="6714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DE0E987-42BC-4EFC-A896-C3289BF7F5BD}"/>
              </a:ext>
            </a:extLst>
          </p:cNvPr>
          <p:cNvSpPr txBox="1">
            <a:spLocks/>
          </p:cNvSpPr>
          <p:nvPr/>
        </p:nvSpPr>
        <p:spPr>
          <a:xfrm>
            <a:off x="6298757" y="2319924"/>
            <a:ext cx="3765779" cy="713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8E2CF45-97E6-4F5F-BD04-40251DAF76B0}"/>
              </a:ext>
            </a:extLst>
          </p:cNvPr>
          <p:cNvSpPr txBox="1">
            <a:spLocks/>
          </p:cNvSpPr>
          <p:nvPr/>
        </p:nvSpPr>
        <p:spPr>
          <a:xfrm>
            <a:off x="1741029" y="3918759"/>
            <a:ext cx="4243509" cy="494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0BDDF78-F5EE-4BB8-9F9D-30D115CCCDEC}"/>
              </a:ext>
            </a:extLst>
          </p:cNvPr>
          <p:cNvSpPr txBox="1">
            <a:spLocks/>
          </p:cNvSpPr>
          <p:nvPr/>
        </p:nvSpPr>
        <p:spPr>
          <a:xfrm>
            <a:off x="1847398" y="4515346"/>
            <a:ext cx="3710672" cy="51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98939"/>
            <a:ext cx="1028962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Работа с инфраструктурными листами со стороны Федерального оператора в 2021 году (Центры «Точка Роста»)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4041" y="1494692"/>
          <a:ext cx="10174014" cy="512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92">
                  <a:extLst>
                    <a:ext uri="{9D8B030D-6E8A-4147-A177-3AD203B41FA5}">
                      <a16:colId xmlns:a16="http://schemas.microsoft.com/office/drawing/2014/main" val="2212081251"/>
                    </a:ext>
                  </a:extLst>
                </a:gridCol>
                <a:gridCol w="4469222">
                  <a:extLst>
                    <a:ext uri="{9D8B030D-6E8A-4147-A177-3AD203B41FA5}">
                      <a16:colId xmlns:a16="http://schemas.microsoft.com/office/drawing/2014/main" val="186160894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Контактные лица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15497"/>
                  </a:ext>
                </a:extLst>
              </a:tr>
              <a:tr h="1700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Первоначальное рассмотрение инфраструктурных листов в СУПД НПО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Иванов Алексей Александрович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143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41,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2"/>
                        </a:rPr>
                        <a:t>ivanovaa@apkpro.ru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95824"/>
                  </a:ext>
                </a:extLst>
              </a:tr>
              <a:tr h="135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Управление модулями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«Закупки»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«Управление инфраструктурными листами» в СУПД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Семенюк</a:t>
                      </a: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Георгий Эдуардович,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semenukge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@apkpro.ru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936001"/>
                  </a:ext>
                </a:extLst>
              </a:tr>
              <a:tr h="14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Документооборот по инфраструктурным листам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076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312" y="1221040"/>
            <a:ext cx="740889" cy="7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44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846347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66662"/>
            <a:ext cx="8053614" cy="17465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 рекомендациях по оформлению </a:t>
            </a:r>
            <a:br>
              <a:rPr lang="ru-RU" dirty="0"/>
            </a:br>
            <a:r>
              <a:rPr lang="ru-RU" dirty="0"/>
              <a:t>и зонированию   помещений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12517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по фирменному стилю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2282" y="1801639"/>
            <a:ext cx="5911913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3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логотип</a:t>
            </a:r>
            <a:b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стиля?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веб</a:t>
            </a:r>
            <a:b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 каких случаях использовать</a:t>
            </a:r>
            <a:r>
              <a:rPr lang="en-US" sz="32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«Образование»?</a:t>
            </a:r>
            <a:endParaRPr lang="en-US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85" y="1647730"/>
            <a:ext cx="4756644" cy="45359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по дизайну помещений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43211"/>
            <a:ext cx="6349198" cy="447284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62952" y="1443211"/>
            <a:ext cx="409119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b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br>
              <a:rPr lang="ru-RU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52" y="3439754"/>
            <a:ext cx="3449459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795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Папка с графическими элементами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64"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br>
              <a:rPr lang="ru-RU" sz="2400" dirty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/>
              <a:t>Дорожная карта проекта, информационные ресурсы и каналы коммуникаций профессиональных сообществ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221200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57385" y="1387767"/>
          <a:ext cx="10706542" cy="51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:a16="http://schemas.microsoft.com/office/drawing/2014/main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:a16="http://schemas.microsoft.com/office/drawing/2014/main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:a16="http://schemas.microsoft.com/office/drawing/2014/main" val="4164312878"/>
                    </a:ext>
                  </a:extLst>
                </a:gridCol>
              </a:tblGrid>
              <a:tr h="327871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04905"/>
                  </a:ext>
                </a:extLst>
              </a:tr>
              <a:tr h="211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Утверждены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2385" lvl="0" indent="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регионального</a:t>
                      </a:r>
                      <a:endParaRPr lang="ru-RU" sz="1200" spc="-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marR="15557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ведомственного проектного офиса, ответственное за создание и функционирование центров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46380" lvl="0" indent="0" algn="l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показатели</a:t>
                      </a:r>
                      <a:r>
                        <a:rPr lang="ru-RU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роста»;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типовое Положение 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 роста» на территории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Российской Федерации</a:t>
                      </a:r>
                    </a:p>
                    <a:p>
                      <a:pPr marL="23495" marR="4762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перечень общеобразовательных организаций, расположенных в сельской местности и малых городах, на базе которых планируется</a:t>
                      </a:r>
                    </a:p>
                    <a:p>
                      <a:pPr marL="23495" marR="30353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0640" marR="34290" algn="ctr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</a:t>
                      </a:r>
                    </a:p>
                    <a:p>
                      <a:pPr marL="41275" marR="3365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января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3262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Сформирован и согласован инфраструктурный лист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3655" marR="25400" indent="63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федерального оператора и распорядительный акт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0" marR="241935" indent="-44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отдельному графику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51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810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Объявлены закупки товаров, работ, услуг для создания Центров 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23431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Извещения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4154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проекты зонирования Центров «Точка роста»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3880" marR="10795" indent="-535305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40440"/>
                  </a:ext>
                </a:extLst>
              </a:tr>
              <a:tr h="72696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X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41388"/>
                  </a:ext>
                </a:extLst>
              </a:tr>
              <a:tr h="244972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5417"/>
                  </a:ext>
                </a:extLst>
              </a:tr>
              <a:tr h="59530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X 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0695290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hlinkClick r:id="rId5"/>
              </a:rPr>
              <a:t>http://vcht.center/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университет Российского движения 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https://rdsh.education/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https://t.me/joinchat/J0_WEBYIj7jxUL7G1s6Iug</a:t>
            </a:r>
            <a:r>
              <a:rPr lang="ru-RU" dirty="0"/>
              <a:t>  </a:t>
            </a:r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https://t.me/joinchat/FwMR1hUstUUnjeTn9NZMyA</a:t>
            </a:r>
            <a:r>
              <a:rPr lang="ru-RU" dirty="0"/>
              <a:t>   </a:t>
            </a:r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https://t.me/joinchat/J0_WEBSoW-UapV2Q5e9PCA</a:t>
            </a:r>
            <a:r>
              <a:rPr lang="ru-RU" dirty="0"/>
              <a:t>  </a:t>
            </a:r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https://t.me/joinchat/J0_WEEV-QNZIzKQ4z5ZH7A</a:t>
            </a:r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https://t.me/joinchat/G57p7TdZ3SJFPzWs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https://t.me/joinchat/FiqY06ndEOmBWRZs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https://t.me/joinchat/Hb2Nr3KnebUf2mgj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https://t.me/joinchat/A6oLnBN908nXGPMOH8RB1Q</a:t>
            </a:r>
            <a:r>
              <a:rPr lang="ru-RU" dirty="0"/>
              <a:t> </a:t>
            </a:r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47951154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«создано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3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377312"/>
            <a:ext cx="383258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Формирование </a:t>
            </a:r>
            <a:br>
              <a:rPr lang="ru-RU" sz="2000" dirty="0"/>
            </a:br>
            <a:r>
              <a:rPr lang="ru-RU" sz="2000" dirty="0"/>
              <a:t>инфраструктуры центра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Блохин Дмитрий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(926) 271 01 26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blohindv@apkpro.ru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(962) 917-87-02,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khomyakovavr@apkpro.ru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3330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(контроль и мониторинг реализации контрольных точек дорожной карты)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(960) 121-21-21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Методическая поддержка </a:t>
            </a:r>
            <a:r>
              <a:rPr lang="ru-RU" sz="2000" b="1" dirty="0"/>
              <a:t>Воробьев Михаил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(909) 703-90-66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Бурухина</a:t>
            </a:r>
            <a:r>
              <a:rPr lang="ru-RU" sz="2000" b="1" dirty="0">
                <a:solidFill>
                  <a:srgbClr val="002060"/>
                </a:solidFill>
              </a:rPr>
              <a:t> Дарья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+7 (909) 009-16-90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buruhinadu@apkpro.ru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38" y="3923483"/>
            <a:ext cx="1116824" cy="111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38" y="1511652"/>
            <a:ext cx="1116824" cy="1116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28" y="1447752"/>
            <a:ext cx="1095031" cy="1098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989" y="4311988"/>
            <a:ext cx="1079437" cy="1269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92" y="5192697"/>
            <a:ext cx="1118737" cy="1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556DFA-B965-429A-BA2B-B0DF78FE3D78}"/>
              </a:ext>
            </a:extLst>
          </p:cNvPr>
          <p:cNvSpPr/>
          <p:nvPr/>
        </p:nvSpPr>
        <p:spPr>
          <a:xfrm>
            <a:off x="4930611" y="3402087"/>
            <a:ext cx="22087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СУЛИМА Лариса Олеговна,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496-20-13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sulimalo@apkpro.ru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5E0E875-592C-4560-8140-97D876F12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90" y="1605290"/>
            <a:ext cx="1347598" cy="179679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DD09558-5073-4202-82B8-F1A852CE5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912" y="2230498"/>
            <a:ext cx="1006035" cy="138920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F5BDB17-FE0A-46C2-86E8-76A60BD0A38B}"/>
              </a:ext>
            </a:extLst>
          </p:cNvPr>
          <p:cNvSpPr/>
          <p:nvPr/>
        </p:nvSpPr>
        <p:spPr>
          <a:xfrm>
            <a:off x="7843218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УРАЛЬСКАЯ Евгения Владимировна,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(982) 512-56-90, uralskayaev@apkpro.ru</a:t>
            </a:r>
          </a:p>
        </p:txBody>
      </p:sp>
      <p:pic>
        <p:nvPicPr>
          <p:cNvPr id="5" name="Рисунок 4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6D692F5-68F1-4198-B10F-368E65386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27" y="2213763"/>
            <a:ext cx="1037665" cy="1405934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9341CF1-DBF4-4A95-9F63-3CF05BD8C0D0}"/>
              </a:ext>
            </a:extLst>
          </p:cNvPr>
          <p:cNvSpPr/>
          <p:nvPr/>
        </p:nvSpPr>
        <p:spPr>
          <a:xfrm>
            <a:off x="1593444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АНТОНЕНКО Игорь Павлович,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(960) 121-21-21 antonenkoip@apkpro.ru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AD83D89-D68B-4F74-A058-4D6926D16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173"/>
          <a:stretch/>
        </p:blipFill>
        <p:spPr>
          <a:xfrm>
            <a:off x="8592519" y="4534374"/>
            <a:ext cx="1037377" cy="1177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137A9DF-4B6F-449C-BF31-74B4F397D3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661" y="4485302"/>
            <a:ext cx="968206" cy="12294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1C60E7D-F3E1-4227-BB18-A2CA0D0C6E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492" y="4550311"/>
            <a:ext cx="1037598" cy="118150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A35704E-343E-45F6-AF6E-72712298D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329" y="4549511"/>
            <a:ext cx="1078450" cy="11763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709F10C-75A7-4A07-8005-1ACFE24C2A9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830" y="4538350"/>
            <a:ext cx="1037377" cy="117786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F57679-EF85-485C-8098-F5765E14163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72" y="4539011"/>
            <a:ext cx="1047467" cy="11763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779B671B-8D8F-43C6-A2BB-317158DB3319}"/>
              </a:ext>
            </a:extLst>
          </p:cNvPr>
          <p:cNvSpPr/>
          <p:nvPr/>
        </p:nvSpPr>
        <p:spPr>
          <a:xfrm>
            <a:off x="577822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КРЫЛОВА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Наталья Александровна,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(916) 113-32-75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krylovana@apkpro.ru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728E851-5A35-4C55-9A6A-8ACB62349116}"/>
              </a:ext>
            </a:extLst>
          </p:cNvPr>
          <p:cNvSpPr/>
          <p:nvPr/>
        </p:nvSpPr>
        <p:spPr>
          <a:xfrm>
            <a:off x="223993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БЕЛЫШЕВА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(903) 553-69-20, belyshevaos@apkpro.ru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D2C43DF-00FD-48E4-8DD3-C207872E6044}"/>
              </a:ext>
            </a:extLst>
          </p:cNvPr>
          <p:cNvSpPr/>
          <p:nvPr/>
        </p:nvSpPr>
        <p:spPr>
          <a:xfrm>
            <a:off x="3851414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СИБАГАТУЛИНА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Лейсан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Дамировна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(917) 913-83-86 sibagatullinald@apkpro.ru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199D85E-CE28-4A4E-8662-CF514BFC5D59}"/>
              </a:ext>
            </a:extLst>
          </p:cNvPr>
          <p:cNvSpPr/>
          <p:nvPr/>
        </p:nvSpPr>
        <p:spPr>
          <a:xfrm>
            <a:off x="6530956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Левоновна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(968) 274-50-02, kuznecovaol@apkpro.ru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CE24614-4858-4235-9D9B-E8E066137AE1}"/>
              </a:ext>
            </a:extLst>
          </p:cNvPr>
          <p:cNvSpPr/>
          <p:nvPr/>
        </p:nvSpPr>
        <p:spPr>
          <a:xfrm>
            <a:off x="8250729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МОРОЗОВ 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Роман Николаевич,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(937) 611-33-15, morozovrn@apkpro.ru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A66B444-96EB-4133-BD78-435790A8B355}"/>
              </a:ext>
            </a:extLst>
          </p:cNvPr>
          <p:cNvSpPr/>
          <p:nvPr/>
        </p:nvSpPr>
        <p:spPr>
          <a:xfrm>
            <a:off x="1004632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КРОПОТИНА Мария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498-88-92,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kropotinams@apkpro.ru</a:t>
            </a:r>
          </a:p>
        </p:txBody>
      </p:sp>
    </p:spTree>
    <p:extLst>
      <p:ext uri="{BB962C8B-B14F-4D97-AF65-F5344CB8AC3E}">
        <p14:creationId xmlns:p14="http://schemas.microsoft.com/office/powerpoint/2010/main" val="23273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33">
            <a:extLst>
              <a:ext uri="{FF2B5EF4-FFF2-40B4-BE49-F238E27FC236}">
                <a16:creationId xmlns:a16="http://schemas.microsoft.com/office/drawing/2014/main" id="{2A614D74-B7B2-4944-A2FC-E96027690661}"/>
              </a:ext>
            </a:extLst>
          </p:cNvPr>
          <p:cNvSpPr/>
          <p:nvPr/>
        </p:nvSpPr>
        <p:spPr>
          <a:xfrm>
            <a:off x="1145292" y="2592338"/>
            <a:ext cx="2783562" cy="126845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РОИВ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4">
            <a:extLst>
              <a:ext uri="{FF2B5EF4-FFF2-40B4-BE49-F238E27FC236}">
                <a16:creationId xmlns:a16="http://schemas.microsoft.com/office/drawing/2014/main" id="{877FEA34-CF4C-4CB6-9184-AE06C6F32F21}"/>
              </a:ext>
            </a:extLst>
          </p:cNvPr>
          <p:cNvSpPr/>
          <p:nvPr/>
        </p:nvSpPr>
        <p:spPr>
          <a:xfrm>
            <a:off x="8276323" y="2561498"/>
            <a:ext cx="3326073" cy="146920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исполнения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регионами субсидиарных мероприятий НПО</a:t>
            </a:r>
          </a:p>
        </p:txBody>
      </p:sp>
      <p:sp>
        <p:nvSpPr>
          <p:cNvPr id="33" name="Скругленный прямоугольник 35">
            <a:extLst>
              <a:ext uri="{FF2B5EF4-FFF2-40B4-BE49-F238E27FC236}">
                <a16:creationId xmlns:a16="http://schemas.microsoft.com/office/drawing/2014/main" id="{AF461C2E-F037-4DCB-A5CA-C7C043DE332B}"/>
              </a:ext>
            </a:extLst>
          </p:cNvPr>
          <p:cNvSpPr/>
          <p:nvPr/>
        </p:nvSpPr>
        <p:spPr>
          <a:xfrm>
            <a:off x="874037" y="4591563"/>
            <a:ext cx="3326073" cy="140760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контроль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субсидиарных мероприятий НПО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7">
            <a:extLst>
              <a:ext uri="{FF2B5EF4-FFF2-40B4-BE49-F238E27FC236}">
                <a16:creationId xmlns:a16="http://schemas.microsoft.com/office/drawing/2014/main" id="{84716537-A666-42ED-913B-92D0A3E94191}"/>
              </a:ext>
            </a:extLst>
          </p:cNvPr>
          <p:cNvSpPr/>
          <p:nvPr/>
        </p:nvSpPr>
        <p:spPr>
          <a:xfrm>
            <a:off x="4665818" y="2561498"/>
            <a:ext cx="3326073" cy="12992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консультационное сопровождение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9">
            <a:extLst>
              <a:ext uri="{FF2B5EF4-FFF2-40B4-BE49-F238E27FC236}">
                <a16:creationId xmlns:a16="http://schemas.microsoft.com/office/drawing/2014/main" id="{A85BFD0B-63A7-4AC9-86E8-0AAD4245C732}"/>
              </a:ext>
            </a:extLst>
          </p:cNvPr>
          <p:cNvSpPr/>
          <p:nvPr/>
        </p:nvSpPr>
        <p:spPr>
          <a:xfrm>
            <a:off x="4665818" y="4590877"/>
            <a:ext cx="3326073" cy="152440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 (вебинары, семинары, совещания)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40">
            <a:extLst>
              <a:ext uri="{FF2B5EF4-FFF2-40B4-BE49-F238E27FC236}">
                <a16:creationId xmlns:a16="http://schemas.microsoft.com/office/drawing/2014/main" id="{EFDB91E5-401D-4352-88B0-D9F0425DD764}"/>
              </a:ext>
            </a:extLst>
          </p:cNvPr>
          <p:cNvSpPr/>
          <p:nvPr/>
        </p:nvSpPr>
        <p:spPr>
          <a:xfrm>
            <a:off x="8566609" y="4590876"/>
            <a:ext cx="3326073" cy="14082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участие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конкурсных комиссий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Телефон со сплошной заливкой">
            <a:extLst>
              <a:ext uri="{FF2B5EF4-FFF2-40B4-BE49-F238E27FC236}">
                <a16:creationId xmlns:a16="http://schemas.microsoft.com/office/drawing/2014/main" id="{03B8A595-486A-463A-B54B-A999146D51F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0" y="2022652"/>
            <a:ext cx="569686" cy="569686"/>
          </a:xfrm>
          <a:prstGeom prst="rect">
            <a:avLst/>
          </a:prstGeom>
        </p:spPr>
      </p:pic>
      <p:pic>
        <p:nvPicPr>
          <p:cNvPr id="7" name="Рисунок 6" descr="Очки со сплошной заливкой">
            <a:extLst>
              <a:ext uri="{FF2B5EF4-FFF2-40B4-BE49-F238E27FC236}">
                <a16:creationId xmlns:a16="http://schemas.microsoft.com/office/drawing/2014/main" id="{578B8470-7E95-4D3E-9650-0094BD6997B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74" y="4136572"/>
            <a:ext cx="580562" cy="580562"/>
          </a:xfrm>
          <a:prstGeom prst="rect">
            <a:avLst/>
          </a:prstGeom>
        </p:spPr>
      </p:pic>
      <p:pic>
        <p:nvPicPr>
          <p:cNvPr id="9" name="Рисунок 8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6FFA7680-966C-4C84-B2C8-A9CA7D5CE39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0" y="3935895"/>
            <a:ext cx="580563" cy="580563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FAACD2-1A8A-431C-B189-8ECA2B149B63}"/>
              </a:ext>
            </a:extLst>
          </p:cNvPr>
          <p:cNvGrpSpPr/>
          <p:nvPr/>
        </p:nvGrpSpPr>
        <p:grpSpPr>
          <a:xfrm>
            <a:off x="6038572" y="4030704"/>
            <a:ext cx="580564" cy="580564"/>
            <a:chOff x="6038572" y="4030704"/>
            <a:chExt cx="580564" cy="580564"/>
          </a:xfrm>
        </p:grpSpPr>
        <p:pic>
          <p:nvPicPr>
            <p:cNvPr id="12" name="Рисунок 11" descr="Монитор со сплошной заливкой">
              <a:extLst>
                <a:ext uri="{FF2B5EF4-FFF2-40B4-BE49-F238E27FC236}">
                  <a16:creationId xmlns:a16="http://schemas.microsoft.com/office/drawing/2014/main" id="{E61CB7FB-184B-46B3-934D-82CC08698C23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572" y="4030704"/>
              <a:ext cx="580564" cy="580564"/>
            </a:xfrm>
            <a:prstGeom prst="rect">
              <a:avLst/>
            </a:prstGeom>
          </p:spPr>
        </p:pic>
        <p:pic>
          <p:nvPicPr>
            <p:cNvPr id="14" name="Рисунок 13" descr="Мужской профиль со сплошной заливкой">
              <a:extLst>
                <a:ext uri="{FF2B5EF4-FFF2-40B4-BE49-F238E27FC236}">
                  <a16:creationId xmlns:a16="http://schemas.microsoft.com/office/drawing/2014/main" id="{A3043A45-B83F-4501-90A7-6357547B22F8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11" y="4152948"/>
              <a:ext cx="315686" cy="315686"/>
            </a:xfrm>
            <a:prstGeom prst="rect">
              <a:avLst/>
            </a:prstGeom>
          </p:spPr>
        </p:pic>
      </p:grpSp>
      <p:pic>
        <p:nvPicPr>
          <p:cNvPr id="17" name="Рисунок 16" descr="Вопросы со сплошной заливкой">
            <a:extLst>
              <a:ext uri="{FF2B5EF4-FFF2-40B4-BE49-F238E27FC236}">
                <a16:creationId xmlns:a16="http://schemas.microsoft.com/office/drawing/2014/main" id="{754B371F-7C2C-4FCC-A9E1-015025E141B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50" y="1957004"/>
            <a:ext cx="569687" cy="569687"/>
          </a:xfrm>
          <a:prstGeom prst="rect">
            <a:avLst/>
          </a:prstGeom>
        </p:spPr>
      </p:pic>
      <p:pic>
        <p:nvPicPr>
          <p:cNvPr id="20" name="Рисунок 19" descr="Шестеренки со сплошной заливкой">
            <a:extLst>
              <a:ext uri="{FF2B5EF4-FFF2-40B4-BE49-F238E27FC236}">
                <a16:creationId xmlns:a16="http://schemas.microsoft.com/office/drawing/2014/main" id="{91D41683-D1FB-4FE5-9B6B-D0C37C58019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78" y="2022650"/>
            <a:ext cx="569688" cy="5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6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3264</Words>
  <Application>Microsoft Office PowerPoint</Application>
  <PresentationFormat>Широкоэкранный</PresentationFormat>
  <Paragraphs>516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Helvetica</vt:lpstr>
      <vt:lpstr>Roboto</vt:lpstr>
      <vt:lpstr>Times New Roman</vt:lpstr>
      <vt:lpstr>Verdana</vt:lpstr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Презентация PowerPoint</vt:lpstr>
      <vt:lpstr>Презентация PowerPoint</vt:lpstr>
      <vt:lpstr>Методическая основа реализации проекта</vt:lpstr>
      <vt:lpstr>Образовательные направления Центров «Точка роста»:</vt:lpstr>
      <vt:lpstr>Координаторы проекта:</vt:lpstr>
      <vt:lpstr>Презентация PowerPoint</vt:lpstr>
      <vt:lpstr>Презентация PowerPoint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</vt:lpstr>
      <vt:lpstr>Показатели функционирования</vt:lpstr>
      <vt:lpstr>Образовательные программы</vt:lpstr>
      <vt:lpstr>Функции</vt:lpstr>
      <vt:lpstr>Поддержка</vt:lpstr>
      <vt:lpstr>О порядке формирования инфраструктурных листов для Центров «Точка роста».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рекомендациях по оформлению  и зонированию   помещений Центров «Точка роста».</vt:lpstr>
      <vt:lpstr>Руководство по фирменному стилю</vt:lpstr>
      <vt:lpstr>Руководство по дизайну помещений</vt:lpstr>
      <vt:lpstr>Папка с графическими элементами</vt:lpstr>
      <vt:lpstr>Дорожная карта проекта, информационные ресурсы и каналы коммуникаций профессиональных сообществ Центров «Точка роста».</vt:lpstr>
      <vt:lpstr>Дорожная карта: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1</cp:lastModifiedBy>
  <cp:revision>127</cp:revision>
  <dcterms:modified xsi:type="dcterms:W3CDTF">2021-09-08T09:30:56Z</dcterms:modified>
</cp:coreProperties>
</file>