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189" r:id="rId2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гор Федосов" initials="ЕФ" lastIdx="1" clrIdx="0">
    <p:extLst/>
  </p:cmAuthor>
  <p:cmAuthor id="2" name="Нечунаева Мария Борисовна" initials="НМБ" lastIdx="5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151D"/>
    <a:srgbClr val="E7DDCE"/>
    <a:srgbClr val="B99A57"/>
    <a:srgbClr val="EAE1CC"/>
    <a:srgbClr val="1B3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5" autoAdjust="0"/>
    <p:restoredTop sz="93006" autoAdjust="0"/>
  </p:normalViewPr>
  <p:slideViewPr>
    <p:cSldViewPr snapToGrid="0">
      <p:cViewPr>
        <p:scale>
          <a:sx n="89" d="100"/>
          <a:sy n="89" d="100"/>
        </p:scale>
        <p:origin x="-600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rgbClr val="79151D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tx1"/>
                </a:solidFill>
              </a:rPr>
              <a:t>Уровень удовлетворенности по направлениям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удовлетворенности по направлениям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99EC-4FF9-A524-0C525784BD01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F0AB-40D6-AB7E-0F0F8208940D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451-4585-B3C6-5E6917AB8E36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Входная группа</c:v>
                </c:pt>
                <c:pt idx="1">
                  <c:v>Столовая</c:v>
                </c:pt>
                <c:pt idx="2">
                  <c:v>Библиотека</c:v>
                </c:pt>
                <c:pt idx="3">
                  <c:v>Навигация</c:v>
                </c:pt>
                <c:pt idx="4">
                  <c:v>Договоры</c:v>
                </c:pt>
                <c:pt idx="5">
                  <c:v>Внутренние заявки</c:v>
                </c:pt>
                <c:pt idx="6">
                  <c:v>Питьевой режим</c:v>
                </c:pt>
                <c:pt idx="7">
                  <c:v>Система 5С</c:v>
                </c:pt>
                <c:pt idx="8">
                  <c:v>Запуск системы ППУ</c:v>
                </c:pt>
                <c:pt idx="9">
                  <c:v>Расписание</c:v>
                </c:pt>
                <c:pt idx="10">
                  <c:v>Чистота и порядок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95</c:v>
                </c:pt>
                <c:pt idx="1">
                  <c:v>5</c:v>
                </c:pt>
                <c:pt idx="2">
                  <c:v>25</c:v>
                </c:pt>
                <c:pt idx="3">
                  <c:v>79</c:v>
                </c:pt>
                <c:pt idx="4">
                  <c:v>68</c:v>
                </c:pt>
                <c:pt idx="5">
                  <c:v>72</c:v>
                </c:pt>
                <c:pt idx="6">
                  <c:v>89</c:v>
                </c:pt>
                <c:pt idx="7">
                  <c:v>86</c:v>
                </c:pt>
                <c:pt idx="8">
                  <c:v>60</c:v>
                </c:pt>
                <c:pt idx="9">
                  <c:v>49</c:v>
                </c:pt>
                <c:pt idx="10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EC-4FF9-A524-0C525784BD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0021632"/>
        <c:axId val="110027520"/>
      </c:barChart>
      <c:catAx>
        <c:axId val="11002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027520"/>
        <c:crosses val="autoZero"/>
        <c:auto val="1"/>
        <c:lblAlgn val="ctr"/>
        <c:lblOffset val="100"/>
        <c:noMultiLvlLbl val="0"/>
      </c:catAx>
      <c:valAx>
        <c:axId val="110027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021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543CC91D-B1AD-4E90-8756-16B2CA68FB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464EA0A-2EE2-4535-8294-8C5155F32F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CF1C3E1D-7772-4976-A55A-20F1A7349F8C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9164C22-36C7-448C-AE29-E5589AFA8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E062BE7-DB16-4805-A666-A8A135A75F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A2B332E7-08FF-48BF-9127-A1C7BE1DBF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894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2A7DE84E-D2CD-44FE-B67C-7889CD9D67C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9"/>
          </a:xfrm>
          <a:prstGeom prst="rect">
            <a:avLst/>
          </a:prstGeom>
        </p:spPr>
        <p:txBody>
          <a:bodyPr vert="horz" lIns="93113" tIns="46557" rIns="93113" bIns="4655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B10C2BA5-8EA5-432B-BCC3-2054EADBA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985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BE1A1E-27C0-4CE7-BA96-B7238BED8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00" y="392400"/>
            <a:ext cx="9961971" cy="442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rgbClr val="0070C0"/>
                </a:solidFill>
                <a:latin typeface="+mj-lt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506278F-1B3C-4696-BBD7-58B2C4CF646E}"/>
              </a:ext>
            </a:extLst>
          </p:cNvPr>
          <p:cNvSpPr txBox="1">
            <a:spLocks/>
          </p:cNvSpPr>
          <p:nvPr userDrawn="1"/>
        </p:nvSpPr>
        <p:spPr>
          <a:xfrm>
            <a:off x="500163" y="347829"/>
            <a:ext cx="10113408" cy="581385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400" b="0">
                <a:solidFill>
                  <a:srgbClr val="1E86C8"/>
                </a:solidFill>
                <a:latin typeface="+mj-ea"/>
                <a:ea typeface="+mj-ea"/>
                <a:cs typeface="Verdana"/>
              </a:defRPr>
            </a:lvl1pPr>
            <a:lvl2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2pPr>
            <a:lvl3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3pPr>
            <a:lvl4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4pPr>
            <a:lvl5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5pPr>
            <a:lvl6pPr marL="45715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6pPr>
            <a:lvl7pPr marL="91431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7pPr>
            <a:lvl8pPr marL="137146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8pPr>
            <a:lvl9pPr marL="182861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>
                <a:solidFill>
                  <a:srgbClr val="4868A8"/>
                </a:solidFill>
                <a:latin typeface="Verdana"/>
                <a:ea typeface="Verdana"/>
                <a:cs typeface="Verdana"/>
              </a:defRPr>
            </a:lvl9pPr>
          </a:lstStyle>
          <a:p>
            <a:pPr marR="5080" rtl="0">
              <a:lnSpc>
                <a:spcPct val="100000"/>
              </a:lnSpc>
              <a:defRPr/>
            </a:pPr>
            <a:endParaRPr lang="ru-RU" sz="2800" b="1" kern="1200" dirty="0">
              <a:solidFill>
                <a:srgbClr val="79151D"/>
              </a:solidFill>
              <a:latin typeface="Phenomena" panose="00000500000000000000" pitchFamily="50" charset="-52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FD54530C-D0C5-2736-CB76-6BEA7ED03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930" y="0"/>
            <a:ext cx="1014874" cy="6858000"/>
          </a:xfrm>
          <a:prstGeom prst="rect">
            <a:avLst/>
          </a:prstGeom>
        </p:spPr>
      </p:pic>
      <p:sp>
        <p:nvSpPr>
          <p:cNvPr id="4" name="Описание…">
            <a:extLst>
              <a:ext uri="{FF2B5EF4-FFF2-40B4-BE49-F238E27FC236}">
                <a16:creationId xmlns="" xmlns:a16="http://schemas.microsoft.com/office/drawing/2014/main" id="{9765ABD7-28E9-3CA5-62E2-097E1EA1C2DF}"/>
              </a:ext>
            </a:extLst>
          </p:cNvPr>
          <p:cNvSpPr txBox="1"/>
          <p:nvPr userDrawn="1"/>
        </p:nvSpPr>
        <p:spPr bwMode="auto">
          <a:xfrm>
            <a:off x="10345928" y="6465600"/>
            <a:ext cx="1674004" cy="300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70000"/>
              </a:lnSpc>
              <a:defRPr sz="10600" b="1">
                <a:solidFill>
                  <a:srgbClr val="000000"/>
                </a:solidFill>
                <a:latin typeface="Circe Bold"/>
                <a:ea typeface="Circe Bold"/>
                <a:cs typeface="Circe Bold"/>
                <a:sym typeface="Circe"/>
              </a:defRPr>
            </a:pPr>
            <a:fld id="{87A1386B-3BE7-4DF3-8563-EEAB46289BDF}" type="slidenum">
              <a:rPr lang="ru-RU" sz="1800" smtClean="0">
                <a:solidFill>
                  <a:srgbClr val="FFFFFF"/>
                </a:solidFill>
                <a:latin typeface="Arial" panose="020B0604020202020204" pitchFamily="34" charset="0"/>
              </a:rPr>
              <a:pPr algn="r">
                <a:lnSpc>
                  <a:spcPct val="70000"/>
                </a:lnSpc>
                <a:defRPr sz="10600" b="1">
                  <a:solidFill>
                    <a:srgbClr val="000000"/>
                  </a:solidFill>
                  <a:latin typeface="Circe Bold"/>
                  <a:ea typeface="Circe Bold"/>
                  <a:cs typeface="Circe Bold"/>
                  <a:sym typeface="Circe"/>
                </a:defRPr>
              </a:pPr>
              <a:t>‹#›</a:t>
            </a:fld>
            <a:endParaRPr lang="ru-RU" sz="3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98597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317">
          <p15:clr>
            <a:srgbClr val="FBAE40"/>
          </p15:clr>
        </p15:guide>
        <p15:guide id="2" orient="horz" pos="318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55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dt="0"/>
  <p:txStyles>
    <p:titleStyle>
      <a:lvl1pPr algn="l">
        <a:lnSpc>
          <a:spcPct val="90000"/>
        </a:lnSpc>
        <a:spcBef>
          <a:spcPts val="0"/>
        </a:spcBef>
        <a:spcAft>
          <a:spcPts val="0"/>
        </a:spcAft>
        <a:defRPr sz="2400" b="0">
          <a:solidFill>
            <a:srgbClr val="1E86C8"/>
          </a:solidFill>
          <a:latin typeface="+mj-ea"/>
          <a:ea typeface="+mj-ea"/>
          <a:cs typeface="Verdana"/>
        </a:defRPr>
      </a:lvl1pPr>
      <a:lvl2pPr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2pPr>
      <a:lvl3pPr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3pPr>
      <a:lvl4pPr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4pPr>
      <a:lvl5pPr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5pPr>
      <a:lvl6pPr marL="457154"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6pPr>
      <a:lvl7pPr marL="914310"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7pPr>
      <a:lvl8pPr marL="1371464"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8pPr>
      <a:lvl9pPr marL="1828616" algn="l">
        <a:lnSpc>
          <a:spcPct val="90000"/>
        </a:lnSpc>
        <a:spcBef>
          <a:spcPts val="0"/>
        </a:spcBef>
        <a:spcAft>
          <a:spcPts val="0"/>
        </a:spcAft>
        <a:defRPr sz="2800">
          <a:solidFill>
            <a:srgbClr val="4868A8"/>
          </a:solidFill>
          <a:latin typeface="Verdana"/>
          <a:ea typeface="Verdana"/>
          <a:cs typeface="Verdana"/>
        </a:defRPr>
      </a:lvl9pPr>
    </p:titleStyle>
    <p:bodyStyle>
      <a:lvl1pPr algn="l">
        <a:lnSpc>
          <a:spcPct val="90000"/>
        </a:lnSpc>
        <a:spcBef>
          <a:spcPts val="1000"/>
        </a:spcBef>
        <a:spcAft>
          <a:spcPts val="0"/>
        </a:spcAft>
        <a:defRPr sz="1600">
          <a:solidFill>
            <a:schemeClr val="tx1"/>
          </a:solidFill>
          <a:latin typeface="+mn-ea"/>
          <a:ea typeface="+mn-ea"/>
          <a:cs typeface="Verdana"/>
        </a:defRPr>
      </a:lvl1pPr>
      <a:lvl2pPr marL="457154" algn="l">
        <a:lnSpc>
          <a:spcPct val="90000"/>
        </a:lnSpc>
        <a:spcBef>
          <a:spcPts val="500"/>
        </a:spcBef>
        <a:spcAft>
          <a:spcPts val="0"/>
        </a:spcAft>
        <a:defRPr sz="1400">
          <a:solidFill>
            <a:schemeClr val="tx1"/>
          </a:solidFill>
          <a:latin typeface="+mn-ea"/>
          <a:ea typeface="+mn-ea"/>
          <a:cs typeface="Verdana"/>
        </a:defRPr>
      </a:lvl2pPr>
      <a:lvl3pPr marL="914310" algn="l">
        <a:lnSpc>
          <a:spcPct val="90000"/>
        </a:lnSpc>
        <a:spcBef>
          <a:spcPts val="500"/>
        </a:spcBef>
        <a:spcAft>
          <a:spcPts val="0"/>
        </a:spcAft>
        <a:defRPr sz="1200">
          <a:solidFill>
            <a:schemeClr val="tx1"/>
          </a:solidFill>
          <a:latin typeface="+mn-ea"/>
          <a:ea typeface="+mn-ea"/>
          <a:cs typeface="Verdana"/>
        </a:defRPr>
      </a:lvl3pPr>
      <a:lvl4pPr marL="1371464" algn="l">
        <a:lnSpc>
          <a:spcPct val="90000"/>
        </a:lnSpc>
        <a:spcBef>
          <a:spcPts val="500"/>
        </a:spcBef>
        <a:spcAft>
          <a:spcPts val="0"/>
        </a:spcAft>
        <a:defRPr sz="1133">
          <a:solidFill>
            <a:schemeClr val="tx1"/>
          </a:solidFill>
          <a:latin typeface="+mn-ea"/>
          <a:ea typeface="+mn-ea"/>
          <a:cs typeface="Verdana"/>
        </a:defRPr>
      </a:lvl4pPr>
      <a:lvl5pPr marL="1828616" algn="l">
        <a:lnSpc>
          <a:spcPct val="90000"/>
        </a:lnSpc>
        <a:spcBef>
          <a:spcPts val="500"/>
        </a:spcBef>
        <a:spcAft>
          <a:spcPts val="0"/>
        </a:spcAft>
        <a:defRPr sz="1133">
          <a:solidFill>
            <a:schemeClr val="tx1"/>
          </a:solidFill>
          <a:latin typeface="+mn-ea"/>
          <a:ea typeface="+mn-ea"/>
          <a:cs typeface="Verdana"/>
        </a:defRPr>
      </a:lvl5pPr>
      <a:lvl6pPr marL="2514349" indent="-228578" algn="l" defTabSz="91431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1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8" algn="l" defTabSz="91431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8" algn="l" defTabSz="91431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616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2927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1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>
            <a:extLst>
              <a:ext uri="{FF2B5EF4-FFF2-40B4-BE49-F238E27FC236}">
                <a16:creationId xmlns="" xmlns:a16="http://schemas.microsoft.com/office/drawing/2014/main" id="{D7CF3A27-9DB1-48A2-BBF3-396C4440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74" y="162079"/>
            <a:ext cx="11111057" cy="826800"/>
          </a:xfrm>
        </p:spPr>
        <p:txBody>
          <a:bodyPr/>
          <a:lstStyle/>
          <a:p>
            <a:r>
              <a:rPr lang="ru-RU" dirty="0">
                <a:latin typeface="+mj-lt"/>
              </a:rPr>
              <a:t>Результаты анкетирования №1 показали:</a:t>
            </a:r>
            <a:br>
              <a:rPr lang="ru-RU" dirty="0">
                <a:latin typeface="+mj-lt"/>
              </a:rPr>
            </a:br>
            <a:r>
              <a:rPr lang="ru-RU" dirty="0">
                <a:latin typeface="+mj-lt"/>
              </a:rPr>
              <a:t>наименьший уровень удовлетворенности выявлен по направлению</a:t>
            </a:r>
            <a:r>
              <a:rPr lang="en-US" dirty="0">
                <a:latin typeface="+mj-lt"/>
              </a:rPr>
              <a:t> </a:t>
            </a:r>
            <a:r>
              <a:rPr lang="ru-RU" smtClean="0">
                <a:latin typeface="+mj-lt"/>
              </a:rPr>
              <a:t>«</a:t>
            </a:r>
            <a:r>
              <a:rPr lang="ru-RU" smtClean="0"/>
              <a:t>Столовая</a:t>
            </a:r>
            <a:r>
              <a:rPr lang="ru-RU" smtClean="0">
                <a:latin typeface="+mj-lt"/>
              </a:rPr>
              <a:t>»</a:t>
            </a:r>
            <a:r>
              <a:rPr lang="ru-RU" dirty="0">
                <a:latin typeface="+mj-lt"/>
              </a:rPr>
              <a:t/>
            </a:r>
            <a:br>
              <a:rPr lang="ru-RU" dirty="0">
                <a:latin typeface="+mj-lt"/>
              </a:rPr>
            </a:br>
            <a:endParaRPr lang="ru-RU" dirty="0">
              <a:latin typeface="+mj-lt"/>
            </a:endParaRPr>
          </a:p>
        </p:txBody>
      </p:sp>
      <p:sp>
        <p:nvSpPr>
          <p:cNvPr id="5" name="TextBox 13_1">
            <a:extLst>
              <a:ext uri="{FF2B5EF4-FFF2-40B4-BE49-F238E27FC236}">
                <a16:creationId xmlns="" xmlns:a16="http://schemas.microsoft.com/office/drawing/2014/main" id="{FEF1FF68-EDB6-4EA1-8B46-588F0BD9E4EB}"/>
              </a:ext>
            </a:extLst>
          </p:cNvPr>
          <p:cNvSpPr/>
          <p:nvPr/>
        </p:nvSpPr>
        <p:spPr>
          <a:xfrm>
            <a:off x="7334084" y="2197737"/>
            <a:ext cx="3606059" cy="35699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22040" tIns="60840" rIns="122040" bIns="60840">
            <a:spAutoFit/>
          </a:bodyPr>
          <a:lstStyle/>
          <a:p>
            <a:pPr marL="1440" lvl="1">
              <a:buClr>
                <a:srgbClr val="171616"/>
              </a:buClr>
            </a:pPr>
            <a:endParaRPr lang="ru-RU" sz="1600" b="0" strike="noStrike" spc="-1" dirty="0">
              <a:ea typeface="Verdana"/>
              <a:cs typeface="Arial" panose="020B0604020202020204" pitchFamily="34" charset="0"/>
            </a:endParaRPr>
          </a:p>
          <a:p>
            <a:pPr marL="1440" lvl="1">
              <a:buClr>
                <a:srgbClr val="171616"/>
              </a:buClr>
            </a:pPr>
            <a:r>
              <a:rPr lang="ru-RU" sz="1600" strike="noStrike" spc="-1" dirty="0">
                <a:ea typeface="Verdana"/>
                <a:cs typeface="Arial" panose="020B0604020202020204" pitchFamily="34" charset="0"/>
              </a:rPr>
              <a:t>Проанализировав итоги анкетирования №1, а также принимая во внимание дополнительные факторы (обеспеченность ресурсами, состояние основных фондов учебного заведения и т.п.) руководителем учебного заведения принято решение:</a:t>
            </a:r>
          </a:p>
          <a:p>
            <a:pPr marL="1440" lvl="1">
              <a:buClr>
                <a:srgbClr val="171616"/>
              </a:buClr>
            </a:pPr>
            <a:r>
              <a:rPr lang="ru-RU" sz="1600" b="1" spc="-1" dirty="0">
                <a:ea typeface="Verdana"/>
                <a:cs typeface="Arial" panose="020B0604020202020204" pitchFamily="34" charset="0"/>
              </a:rPr>
              <a:t>в качестве направления для реализации в рамках проекта «Комфортная школа» выбрать направление</a:t>
            </a:r>
            <a:r>
              <a:rPr lang="ru-RU" sz="1600" b="1" strike="noStrike" spc="-1" dirty="0">
                <a:ea typeface="Verdana"/>
                <a:cs typeface="Arial" panose="020B0604020202020204" pitchFamily="34" charset="0"/>
              </a:rPr>
              <a:t> «</a:t>
            </a:r>
            <a:r>
              <a:rPr lang="ru-RU" sz="1600" b="1" u="sng" spc="-1" dirty="0">
                <a:ea typeface="Verdana"/>
                <a:cs typeface="Arial" panose="020B0604020202020204" pitchFamily="34" charset="0"/>
              </a:rPr>
              <a:t>Навигация</a:t>
            </a:r>
            <a:r>
              <a:rPr lang="ru-RU" sz="1600" b="1" strike="noStrike" spc="-1" dirty="0">
                <a:ea typeface="Verdana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9FEBCC9-AF9C-4D6E-807D-9759FDEED012}"/>
              </a:ext>
            </a:extLst>
          </p:cNvPr>
          <p:cNvSpPr/>
          <p:nvPr/>
        </p:nvSpPr>
        <p:spPr>
          <a:xfrm>
            <a:off x="340713" y="2054831"/>
            <a:ext cx="6739283" cy="398637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="" xmlns:a16="http://schemas.microsoft.com/office/drawing/2014/main" id="{99AF98B3-9F50-DFE9-87AC-FBD9F43D96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8849577"/>
              </p:ext>
            </p:extLst>
          </p:nvPr>
        </p:nvGraphicFramePr>
        <p:xfrm>
          <a:off x="418591" y="2263035"/>
          <a:ext cx="6672290" cy="356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8505049"/>
      </p:ext>
    </p:extLst>
  </p:cSld>
  <p:clrMapOvr>
    <a:masterClrMapping/>
  </p:clrMapOvr>
</p:sld>
</file>

<file path=ppt/theme/theme1.xml><?xml version="1.0" encoding="utf-8"?>
<a:theme xmlns:a="http://schemas.openxmlformats.org/drawingml/2006/main" name="ФЦК">
  <a:themeElements>
    <a:clrScheme name="Академия">
      <a:dk1>
        <a:srgbClr val="171616"/>
      </a:dk1>
      <a:lt1>
        <a:srgbClr val="FFFFFF"/>
      </a:lt1>
      <a:dk2>
        <a:srgbClr val="1B3281"/>
      </a:dk2>
      <a:lt2>
        <a:srgbClr val="E7E6E6"/>
      </a:lt2>
      <a:accent1>
        <a:srgbClr val="C8456A"/>
      </a:accent1>
      <a:accent2>
        <a:srgbClr val="0071BC"/>
      </a:accent2>
      <a:accent3>
        <a:srgbClr val="6EB1DE"/>
      </a:accent3>
      <a:accent4>
        <a:srgbClr val="00B0F0"/>
      </a:accent4>
      <a:accent5>
        <a:srgbClr val="878787"/>
      </a:accent5>
      <a:accent6>
        <a:srgbClr val="A6A6A6"/>
      </a:accent6>
      <a:hlink>
        <a:srgbClr val="1B3281"/>
      </a:hlink>
      <a:folHlink>
        <a:srgbClr val="51515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5572</TotalTime>
  <Words>59</Words>
  <Application>Microsoft Office PowerPoint</Application>
  <PresentationFormat>Произвольный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ФЦК</vt:lpstr>
      <vt:lpstr>Результаты анкетирования №1 показали: наименьший уровень удовлетворенности выявлен по направлению «Столовая»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Стартовое СОВЕЩАНИЕ проект «Комфортная школа»  (Наименование школы)</dc:title>
  <dc:creator>Федосов Егор Витальевич</dc:creator>
  <cp:lastModifiedBy>Aдминистратор</cp:lastModifiedBy>
  <cp:revision>462</cp:revision>
  <cp:lastPrinted>2023-05-15T09:29:46Z</cp:lastPrinted>
  <dcterms:created xsi:type="dcterms:W3CDTF">2022-08-26T07:31:38Z</dcterms:created>
  <dcterms:modified xsi:type="dcterms:W3CDTF">2025-12-05T12:48:37Z</dcterms:modified>
</cp:coreProperties>
</file>